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sldIdLst>
    <p:sldId id="256" r:id="rId2"/>
    <p:sldId id="260" r:id="rId3"/>
    <p:sldId id="270" r:id="rId4"/>
    <p:sldId id="258" r:id="rId5"/>
    <p:sldId id="266" r:id="rId6"/>
    <p:sldId id="271" r:id="rId7"/>
    <p:sldId id="261" r:id="rId8"/>
    <p:sldId id="257" r:id="rId9"/>
    <p:sldId id="259" r:id="rId10"/>
    <p:sldId id="262" r:id="rId11"/>
    <p:sldId id="269" r:id="rId12"/>
    <p:sldId id="268" r:id="rId13"/>
    <p:sldId id="267" r:id="rId14"/>
    <p:sldId id="263" r:id="rId15"/>
    <p:sldId id="265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 snapToGrid="0" snapToObjects="1" showGuides="1">
      <p:cViewPr varScale="1">
        <p:scale>
          <a:sx n="109" d="100"/>
          <a:sy n="109" d="100"/>
        </p:scale>
        <p:origin x="6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287429-E6CC-414D-9F4D-DC60960BA2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704744-CDEB-49EF-8645-97CFB7973631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</a:rPr>
            <a:t>What’s the issue? </a:t>
          </a:r>
          <a:endParaRPr lang="en-US" dirty="0">
            <a:solidFill>
              <a:srgbClr val="FFFF00"/>
            </a:solidFill>
          </a:endParaRPr>
        </a:p>
      </dgm:t>
    </dgm:pt>
    <dgm:pt modelId="{696D00E4-3FDC-443C-81C2-E6AC4E3E98F8}" type="parTrans" cxnId="{DC442E36-C2F6-45C2-A48C-3BC9B25EAD97}">
      <dgm:prSet/>
      <dgm:spPr/>
      <dgm:t>
        <a:bodyPr/>
        <a:lstStyle/>
        <a:p>
          <a:endParaRPr lang="en-US"/>
        </a:p>
      </dgm:t>
    </dgm:pt>
    <dgm:pt modelId="{DD0D7A05-182F-40C5-B897-23FD94A6C95C}" type="sibTrans" cxnId="{DC442E36-C2F6-45C2-A48C-3BC9B25EAD97}">
      <dgm:prSet/>
      <dgm:spPr/>
      <dgm:t>
        <a:bodyPr/>
        <a:lstStyle/>
        <a:p>
          <a:endParaRPr lang="en-US"/>
        </a:p>
      </dgm:t>
    </dgm:pt>
    <dgm:pt modelId="{87CAA100-2CAB-43AB-81D5-D9FA4A9FAFE5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</a:rPr>
            <a:t>Let’s see the data…</a:t>
          </a:r>
          <a:endParaRPr lang="en-US" dirty="0">
            <a:solidFill>
              <a:srgbClr val="FFFF00"/>
            </a:solidFill>
          </a:endParaRPr>
        </a:p>
      </dgm:t>
    </dgm:pt>
    <dgm:pt modelId="{5F4F103B-EF98-4F2A-B3E5-520750075590}" type="parTrans" cxnId="{E4543132-659F-4F29-AEB0-EA37FDABB781}">
      <dgm:prSet/>
      <dgm:spPr/>
      <dgm:t>
        <a:bodyPr/>
        <a:lstStyle/>
        <a:p>
          <a:endParaRPr lang="en-US"/>
        </a:p>
      </dgm:t>
    </dgm:pt>
    <dgm:pt modelId="{8E0AA637-EEA2-4973-8908-B73092AC369C}" type="sibTrans" cxnId="{E4543132-659F-4F29-AEB0-EA37FDABB781}">
      <dgm:prSet/>
      <dgm:spPr/>
      <dgm:t>
        <a:bodyPr/>
        <a:lstStyle/>
        <a:p>
          <a:endParaRPr lang="en-US"/>
        </a:p>
      </dgm:t>
    </dgm:pt>
    <dgm:pt modelId="{343CC0F3-EB0B-4090-B752-D07223A12B3E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</a:rPr>
            <a:t>What does the Bible say?</a:t>
          </a:r>
        </a:p>
      </dgm:t>
    </dgm:pt>
    <dgm:pt modelId="{E50B55A4-2EE7-4F33-BE2B-018F454C70F1}" type="parTrans" cxnId="{8B1669E3-6A38-4E04-B618-075BB4F95635}">
      <dgm:prSet/>
      <dgm:spPr/>
      <dgm:t>
        <a:bodyPr/>
        <a:lstStyle/>
        <a:p>
          <a:endParaRPr lang="en-US"/>
        </a:p>
      </dgm:t>
    </dgm:pt>
    <dgm:pt modelId="{C1AD8C24-A3C3-4017-8ABB-328E652A9EE7}" type="sibTrans" cxnId="{8B1669E3-6A38-4E04-B618-075BB4F95635}">
      <dgm:prSet/>
      <dgm:spPr/>
      <dgm:t>
        <a:bodyPr/>
        <a:lstStyle/>
        <a:p>
          <a:endParaRPr lang="en-US"/>
        </a:p>
      </dgm:t>
    </dgm:pt>
    <dgm:pt modelId="{26FA5337-C98A-4941-953C-AC28E7D88859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</a:rPr>
            <a:t>The BIGGER issue</a:t>
          </a:r>
          <a:endParaRPr lang="en-US" dirty="0">
            <a:solidFill>
              <a:srgbClr val="FFFF00"/>
            </a:solidFill>
          </a:endParaRPr>
        </a:p>
      </dgm:t>
    </dgm:pt>
    <dgm:pt modelId="{BD026150-A602-42DF-99D0-646C1B84B599}" type="parTrans" cxnId="{E4473357-6419-4DDE-9D74-4CD9FB32B2CA}">
      <dgm:prSet/>
      <dgm:spPr/>
      <dgm:t>
        <a:bodyPr/>
        <a:lstStyle/>
        <a:p>
          <a:endParaRPr lang="en-US"/>
        </a:p>
      </dgm:t>
    </dgm:pt>
    <dgm:pt modelId="{74E571E5-8A78-465D-9899-61316C18AB02}" type="sibTrans" cxnId="{E4473357-6419-4DDE-9D74-4CD9FB32B2CA}">
      <dgm:prSet/>
      <dgm:spPr/>
      <dgm:t>
        <a:bodyPr/>
        <a:lstStyle/>
        <a:p>
          <a:endParaRPr lang="en-US"/>
        </a:p>
      </dgm:t>
    </dgm:pt>
    <dgm:pt modelId="{66F021FD-20E3-428E-A7B7-896886C8B3E3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</a:rPr>
            <a:t>The good news</a:t>
          </a:r>
          <a:endParaRPr lang="en-US" dirty="0">
            <a:solidFill>
              <a:srgbClr val="FFFF00"/>
            </a:solidFill>
          </a:endParaRPr>
        </a:p>
      </dgm:t>
    </dgm:pt>
    <dgm:pt modelId="{95C03DFA-412D-4AED-8DFF-5C1A5FD72B2D}" type="parTrans" cxnId="{F45856C8-B1E8-4570-BF89-7201B0B17AAD}">
      <dgm:prSet/>
      <dgm:spPr/>
      <dgm:t>
        <a:bodyPr/>
        <a:lstStyle/>
        <a:p>
          <a:endParaRPr lang="en-US"/>
        </a:p>
      </dgm:t>
    </dgm:pt>
    <dgm:pt modelId="{6BDE7B69-A66F-4F1E-A00F-DFB8780654A7}" type="sibTrans" cxnId="{F45856C8-B1E8-4570-BF89-7201B0B17AAD}">
      <dgm:prSet/>
      <dgm:spPr/>
      <dgm:t>
        <a:bodyPr/>
        <a:lstStyle/>
        <a:p>
          <a:endParaRPr lang="en-US"/>
        </a:p>
      </dgm:t>
    </dgm:pt>
    <dgm:pt modelId="{667405F1-FA3C-6948-9B42-A3FAA25AB80D}" type="pres">
      <dgm:prSet presAssocID="{E6287429-E6CC-414D-9F4D-DC60960BA25A}" presName="vert0" presStyleCnt="0">
        <dgm:presLayoutVars>
          <dgm:dir/>
          <dgm:animOne val="branch"/>
          <dgm:animLvl val="lvl"/>
        </dgm:presLayoutVars>
      </dgm:prSet>
      <dgm:spPr/>
    </dgm:pt>
    <dgm:pt modelId="{BE49412F-8F27-7A43-BB9E-98D4207AF390}" type="pres">
      <dgm:prSet presAssocID="{23704744-CDEB-49EF-8645-97CFB7973631}" presName="thickLine" presStyleLbl="alignNode1" presStyleIdx="0" presStyleCnt="5"/>
      <dgm:spPr/>
    </dgm:pt>
    <dgm:pt modelId="{4F009189-66D5-1B45-A529-9F701937EC07}" type="pres">
      <dgm:prSet presAssocID="{23704744-CDEB-49EF-8645-97CFB7973631}" presName="horz1" presStyleCnt="0"/>
      <dgm:spPr/>
    </dgm:pt>
    <dgm:pt modelId="{62D4EE17-8F64-3F45-90A0-68FFD54354BF}" type="pres">
      <dgm:prSet presAssocID="{23704744-CDEB-49EF-8645-97CFB7973631}" presName="tx1" presStyleLbl="revTx" presStyleIdx="0" presStyleCnt="5"/>
      <dgm:spPr/>
    </dgm:pt>
    <dgm:pt modelId="{153E13CE-804D-8B4B-9776-E123963DEBFE}" type="pres">
      <dgm:prSet presAssocID="{23704744-CDEB-49EF-8645-97CFB7973631}" presName="vert1" presStyleCnt="0"/>
      <dgm:spPr/>
    </dgm:pt>
    <dgm:pt modelId="{134834B1-A224-B047-BDDD-45D1CD036F9B}" type="pres">
      <dgm:prSet presAssocID="{87CAA100-2CAB-43AB-81D5-D9FA4A9FAFE5}" presName="thickLine" presStyleLbl="alignNode1" presStyleIdx="1" presStyleCnt="5"/>
      <dgm:spPr/>
    </dgm:pt>
    <dgm:pt modelId="{38DECCCA-73AD-1A4F-86CB-1AAD0A5D5E54}" type="pres">
      <dgm:prSet presAssocID="{87CAA100-2CAB-43AB-81D5-D9FA4A9FAFE5}" presName="horz1" presStyleCnt="0"/>
      <dgm:spPr/>
    </dgm:pt>
    <dgm:pt modelId="{ED308FCC-57B7-4541-9592-FAE247F4925A}" type="pres">
      <dgm:prSet presAssocID="{87CAA100-2CAB-43AB-81D5-D9FA4A9FAFE5}" presName="tx1" presStyleLbl="revTx" presStyleIdx="1" presStyleCnt="5"/>
      <dgm:spPr/>
    </dgm:pt>
    <dgm:pt modelId="{381AB652-02F9-954F-8384-E3FED8C7D697}" type="pres">
      <dgm:prSet presAssocID="{87CAA100-2CAB-43AB-81D5-D9FA4A9FAFE5}" presName="vert1" presStyleCnt="0"/>
      <dgm:spPr/>
    </dgm:pt>
    <dgm:pt modelId="{FA6B6A29-9EE7-FC43-84A5-08C4361444EC}" type="pres">
      <dgm:prSet presAssocID="{343CC0F3-EB0B-4090-B752-D07223A12B3E}" presName="thickLine" presStyleLbl="alignNode1" presStyleIdx="2" presStyleCnt="5"/>
      <dgm:spPr/>
    </dgm:pt>
    <dgm:pt modelId="{3A982324-A522-6946-B979-16ECED388302}" type="pres">
      <dgm:prSet presAssocID="{343CC0F3-EB0B-4090-B752-D07223A12B3E}" presName="horz1" presStyleCnt="0"/>
      <dgm:spPr/>
    </dgm:pt>
    <dgm:pt modelId="{14825C59-5570-B549-8F02-E5BA92026663}" type="pres">
      <dgm:prSet presAssocID="{343CC0F3-EB0B-4090-B752-D07223A12B3E}" presName="tx1" presStyleLbl="revTx" presStyleIdx="2" presStyleCnt="5"/>
      <dgm:spPr/>
    </dgm:pt>
    <dgm:pt modelId="{7FD2ACD1-1191-C442-805F-899B6C66C419}" type="pres">
      <dgm:prSet presAssocID="{343CC0F3-EB0B-4090-B752-D07223A12B3E}" presName="vert1" presStyleCnt="0"/>
      <dgm:spPr/>
    </dgm:pt>
    <dgm:pt modelId="{7D41FF7A-D382-644A-AF74-8D4A15AFDB80}" type="pres">
      <dgm:prSet presAssocID="{26FA5337-C98A-4941-953C-AC28E7D88859}" presName="thickLine" presStyleLbl="alignNode1" presStyleIdx="3" presStyleCnt="5"/>
      <dgm:spPr/>
    </dgm:pt>
    <dgm:pt modelId="{C7968EAE-0BDA-7645-8743-C7E183420E31}" type="pres">
      <dgm:prSet presAssocID="{26FA5337-C98A-4941-953C-AC28E7D88859}" presName="horz1" presStyleCnt="0"/>
      <dgm:spPr/>
    </dgm:pt>
    <dgm:pt modelId="{1824344D-0357-C740-B08D-2C78D8BD2250}" type="pres">
      <dgm:prSet presAssocID="{26FA5337-C98A-4941-953C-AC28E7D88859}" presName="tx1" presStyleLbl="revTx" presStyleIdx="3" presStyleCnt="5"/>
      <dgm:spPr/>
    </dgm:pt>
    <dgm:pt modelId="{5A2BBF04-B0BC-C04D-8521-AA20054B84A3}" type="pres">
      <dgm:prSet presAssocID="{26FA5337-C98A-4941-953C-AC28E7D88859}" presName="vert1" presStyleCnt="0"/>
      <dgm:spPr/>
    </dgm:pt>
    <dgm:pt modelId="{386FA9D2-8772-E346-B7B5-7106FB84BD2B}" type="pres">
      <dgm:prSet presAssocID="{66F021FD-20E3-428E-A7B7-896886C8B3E3}" presName="thickLine" presStyleLbl="alignNode1" presStyleIdx="4" presStyleCnt="5"/>
      <dgm:spPr/>
    </dgm:pt>
    <dgm:pt modelId="{824A1D4D-8759-654D-9EFD-57E1B8EF44ED}" type="pres">
      <dgm:prSet presAssocID="{66F021FD-20E3-428E-A7B7-896886C8B3E3}" presName="horz1" presStyleCnt="0"/>
      <dgm:spPr/>
    </dgm:pt>
    <dgm:pt modelId="{7FF9555E-2D8A-0D41-821E-283A0E89E379}" type="pres">
      <dgm:prSet presAssocID="{66F021FD-20E3-428E-A7B7-896886C8B3E3}" presName="tx1" presStyleLbl="revTx" presStyleIdx="4" presStyleCnt="5"/>
      <dgm:spPr/>
    </dgm:pt>
    <dgm:pt modelId="{1E2AE19E-76C3-9740-B133-94216B39DC6F}" type="pres">
      <dgm:prSet presAssocID="{66F021FD-20E3-428E-A7B7-896886C8B3E3}" presName="vert1" presStyleCnt="0"/>
      <dgm:spPr/>
    </dgm:pt>
  </dgm:ptLst>
  <dgm:cxnLst>
    <dgm:cxn modelId="{8F40E925-E711-B043-AA4D-A0023E28B992}" type="presOf" srcId="{23704744-CDEB-49EF-8645-97CFB7973631}" destId="{62D4EE17-8F64-3F45-90A0-68FFD54354BF}" srcOrd="0" destOrd="0" presId="urn:microsoft.com/office/officeart/2008/layout/LinedList"/>
    <dgm:cxn modelId="{4239AA31-F19A-0A46-AB55-1377196F57EF}" type="presOf" srcId="{E6287429-E6CC-414D-9F4D-DC60960BA25A}" destId="{667405F1-FA3C-6948-9B42-A3FAA25AB80D}" srcOrd="0" destOrd="0" presId="urn:microsoft.com/office/officeart/2008/layout/LinedList"/>
    <dgm:cxn modelId="{E4543132-659F-4F29-AEB0-EA37FDABB781}" srcId="{E6287429-E6CC-414D-9F4D-DC60960BA25A}" destId="{87CAA100-2CAB-43AB-81D5-D9FA4A9FAFE5}" srcOrd="1" destOrd="0" parTransId="{5F4F103B-EF98-4F2A-B3E5-520750075590}" sibTransId="{8E0AA637-EEA2-4973-8908-B73092AC369C}"/>
    <dgm:cxn modelId="{DC442E36-C2F6-45C2-A48C-3BC9B25EAD97}" srcId="{E6287429-E6CC-414D-9F4D-DC60960BA25A}" destId="{23704744-CDEB-49EF-8645-97CFB7973631}" srcOrd="0" destOrd="0" parTransId="{696D00E4-3FDC-443C-81C2-E6AC4E3E98F8}" sibTransId="{DD0D7A05-182F-40C5-B897-23FD94A6C95C}"/>
    <dgm:cxn modelId="{95D8383F-AAB9-714F-9448-8B80EF53DA75}" type="presOf" srcId="{343CC0F3-EB0B-4090-B752-D07223A12B3E}" destId="{14825C59-5570-B549-8F02-E5BA92026663}" srcOrd="0" destOrd="0" presId="urn:microsoft.com/office/officeart/2008/layout/LinedList"/>
    <dgm:cxn modelId="{E4473357-6419-4DDE-9D74-4CD9FB32B2CA}" srcId="{E6287429-E6CC-414D-9F4D-DC60960BA25A}" destId="{26FA5337-C98A-4941-953C-AC28E7D88859}" srcOrd="3" destOrd="0" parTransId="{BD026150-A602-42DF-99D0-646C1B84B599}" sibTransId="{74E571E5-8A78-465D-9899-61316C18AB02}"/>
    <dgm:cxn modelId="{1D95E899-7668-4B42-9DB2-5AFDDAD94199}" type="presOf" srcId="{66F021FD-20E3-428E-A7B7-896886C8B3E3}" destId="{7FF9555E-2D8A-0D41-821E-283A0E89E379}" srcOrd="0" destOrd="0" presId="urn:microsoft.com/office/officeart/2008/layout/LinedList"/>
    <dgm:cxn modelId="{C6FFEEBD-701C-CE46-A341-0355DBCAB501}" type="presOf" srcId="{87CAA100-2CAB-43AB-81D5-D9FA4A9FAFE5}" destId="{ED308FCC-57B7-4541-9592-FAE247F4925A}" srcOrd="0" destOrd="0" presId="urn:microsoft.com/office/officeart/2008/layout/LinedList"/>
    <dgm:cxn modelId="{F45856C8-B1E8-4570-BF89-7201B0B17AAD}" srcId="{E6287429-E6CC-414D-9F4D-DC60960BA25A}" destId="{66F021FD-20E3-428E-A7B7-896886C8B3E3}" srcOrd="4" destOrd="0" parTransId="{95C03DFA-412D-4AED-8DFF-5C1A5FD72B2D}" sibTransId="{6BDE7B69-A66F-4F1E-A00F-DFB8780654A7}"/>
    <dgm:cxn modelId="{8B1669E3-6A38-4E04-B618-075BB4F95635}" srcId="{E6287429-E6CC-414D-9F4D-DC60960BA25A}" destId="{343CC0F3-EB0B-4090-B752-D07223A12B3E}" srcOrd="2" destOrd="0" parTransId="{E50B55A4-2EE7-4F33-BE2B-018F454C70F1}" sibTransId="{C1AD8C24-A3C3-4017-8ABB-328E652A9EE7}"/>
    <dgm:cxn modelId="{BA75AFFC-F014-F64D-8C04-05E80334E30C}" type="presOf" srcId="{26FA5337-C98A-4941-953C-AC28E7D88859}" destId="{1824344D-0357-C740-B08D-2C78D8BD2250}" srcOrd="0" destOrd="0" presId="urn:microsoft.com/office/officeart/2008/layout/LinedList"/>
    <dgm:cxn modelId="{CC261BEA-2E7E-734E-9204-A4C3E0D5FE08}" type="presParOf" srcId="{667405F1-FA3C-6948-9B42-A3FAA25AB80D}" destId="{BE49412F-8F27-7A43-BB9E-98D4207AF390}" srcOrd="0" destOrd="0" presId="urn:microsoft.com/office/officeart/2008/layout/LinedList"/>
    <dgm:cxn modelId="{46516A5F-67F9-CD4D-8F02-AFC145BF9097}" type="presParOf" srcId="{667405F1-FA3C-6948-9B42-A3FAA25AB80D}" destId="{4F009189-66D5-1B45-A529-9F701937EC07}" srcOrd="1" destOrd="0" presId="urn:microsoft.com/office/officeart/2008/layout/LinedList"/>
    <dgm:cxn modelId="{22E54D1D-9452-C446-8A9D-3BA2439AC719}" type="presParOf" srcId="{4F009189-66D5-1B45-A529-9F701937EC07}" destId="{62D4EE17-8F64-3F45-90A0-68FFD54354BF}" srcOrd="0" destOrd="0" presId="urn:microsoft.com/office/officeart/2008/layout/LinedList"/>
    <dgm:cxn modelId="{34007AA4-85E5-1C4D-BFF4-16E9E664F975}" type="presParOf" srcId="{4F009189-66D5-1B45-A529-9F701937EC07}" destId="{153E13CE-804D-8B4B-9776-E123963DEBFE}" srcOrd="1" destOrd="0" presId="urn:microsoft.com/office/officeart/2008/layout/LinedList"/>
    <dgm:cxn modelId="{CAF818B7-5DD4-064B-A746-48A9D84E1F81}" type="presParOf" srcId="{667405F1-FA3C-6948-9B42-A3FAA25AB80D}" destId="{134834B1-A224-B047-BDDD-45D1CD036F9B}" srcOrd="2" destOrd="0" presId="urn:microsoft.com/office/officeart/2008/layout/LinedList"/>
    <dgm:cxn modelId="{96414052-CAFE-2547-B46D-6D5B11F2817F}" type="presParOf" srcId="{667405F1-FA3C-6948-9B42-A3FAA25AB80D}" destId="{38DECCCA-73AD-1A4F-86CB-1AAD0A5D5E54}" srcOrd="3" destOrd="0" presId="urn:microsoft.com/office/officeart/2008/layout/LinedList"/>
    <dgm:cxn modelId="{922B63BA-D875-F247-9757-30513FDDE541}" type="presParOf" srcId="{38DECCCA-73AD-1A4F-86CB-1AAD0A5D5E54}" destId="{ED308FCC-57B7-4541-9592-FAE247F4925A}" srcOrd="0" destOrd="0" presId="urn:microsoft.com/office/officeart/2008/layout/LinedList"/>
    <dgm:cxn modelId="{0D0FC9A4-261E-3341-876D-78FA0BE51181}" type="presParOf" srcId="{38DECCCA-73AD-1A4F-86CB-1AAD0A5D5E54}" destId="{381AB652-02F9-954F-8384-E3FED8C7D697}" srcOrd="1" destOrd="0" presId="urn:microsoft.com/office/officeart/2008/layout/LinedList"/>
    <dgm:cxn modelId="{652D6FCB-DC63-F148-A76E-6057A34AC216}" type="presParOf" srcId="{667405F1-FA3C-6948-9B42-A3FAA25AB80D}" destId="{FA6B6A29-9EE7-FC43-84A5-08C4361444EC}" srcOrd="4" destOrd="0" presId="urn:microsoft.com/office/officeart/2008/layout/LinedList"/>
    <dgm:cxn modelId="{6A4FE5DF-A6FC-0446-BE42-2D15F0DCC55B}" type="presParOf" srcId="{667405F1-FA3C-6948-9B42-A3FAA25AB80D}" destId="{3A982324-A522-6946-B979-16ECED388302}" srcOrd="5" destOrd="0" presId="urn:microsoft.com/office/officeart/2008/layout/LinedList"/>
    <dgm:cxn modelId="{BC151540-2391-2F42-96FC-35FF2280495F}" type="presParOf" srcId="{3A982324-A522-6946-B979-16ECED388302}" destId="{14825C59-5570-B549-8F02-E5BA92026663}" srcOrd="0" destOrd="0" presId="urn:microsoft.com/office/officeart/2008/layout/LinedList"/>
    <dgm:cxn modelId="{451B59B9-814F-394A-A307-0D1EFC0F4196}" type="presParOf" srcId="{3A982324-A522-6946-B979-16ECED388302}" destId="{7FD2ACD1-1191-C442-805F-899B6C66C419}" srcOrd="1" destOrd="0" presId="urn:microsoft.com/office/officeart/2008/layout/LinedList"/>
    <dgm:cxn modelId="{A09B0EC0-BEC4-EA4A-AC3F-23CB43E58F46}" type="presParOf" srcId="{667405F1-FA3C-6948-9B42-A3FAA25AB80D}" destId="{7D41FF7A-D382-644A-AF74-8D4A15AFDB80}" srcOrd="6" destOrd="0" presId="urn:microsoft.com/office/officeart/2008/layout/LinedList"/>
    <dgm:cxn modelId="{4ACF16DA-ED39-C04D-8BE2-1FFF48BB0382}" type="presParOf" srcId="{667405F1-FA3C-6948-9B42-A3FAA25AB80D}" destId="{C7968EAE-0BDA-7645-8743-C7E183420E31}" srcOrd="7" destOrd="0" presId="urn:microsoft.com/office/officeart/2008/layout/LinedList"/>
    <dgm:cxn modelId="{937E0585-1E26-CF40-8809-C72CC6DC3305}" type="presParOf" srcId="{C7968EAE-0BDA-7645-8743-C7E183420E31}" destId="{1824344D-0357-C740-B08D-2C78D8BD2250}" srcOrd="0" destOrd="0" presId="urn:microsoft.com/office/officeart/2008/layout/LinedList"/>
    <dgm:cxn modelId="{FA2D5316-F922-B24D-9545-7D3C2C8A28D0}" type="presParOf" srcId="{C7968EAE-0BDA-7645-8743-C7E183420E31}" destId="{5A2BBF04-B0BC-C04D-8521-AA20054B84A3}" srcOrd="1" destOrd="0" presId="urn:microsoft.com/office/officeart/2008/layout/LinedList"/>
    <dgm:cxn modelId="{3356C1F0-98D2-644B-A1A3-B36D089CB93F}" type="presParOf" srcId="{667405F1-FA3C-6948-9B42-A3FAA25AB80D}" destId="{386FA9D2-8772-E346-B7B5-7106FB84BD2B}" srcOrd="8" destOrd="0" presId="urn:microsoft.com/office/officeart/2008/layout/LinedList"/>
    <dgm:cxn modelId="{966E973C-74D1-C843-BE83-A1AA66936FE6}" type="presParOf" srcId="{667405F1-FA3C-6948-9B42-A3FAA25AB80D}" destId="{824A1D4D-8759-654D-9EFD-57E1B8EF44ED}" srcOrd="9" destOrd="0" presId="urn:microsoft.com/office/officeart/2008/layout/LinedList"/>
    <dgm:cxn modelId="{2D861E3C-39E9-3E46-B58E-C24CAA657EB6}" type="presParOf" srcId="{824A1D4D-8759-654D-9EFD-57E1B8EF44ED}" destId="{7FF9555E-2D8A-0D41-821E-283A0E89E379}" srcOrd="0" destOrd="0" presId="urn:microsoft.com/office/officeart/2008/layout/LinedList"/>
    <dgm:cxn modelId="{17C8A7CD-C0F0-4B44-BC37-975B9B86D865}" type="presParOf" srcId="{824A1D4D-8759-654D-9EFD-57E1B8EF44ED}" destId="{1E2AE19E-76C3-9740-B133-94216B39DC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9412F-8F27-7A43-BB9E-98D4207AF390}">
      <dsp:nvSpPr>
        <dsp:cNvPr id="0" name=""/>
        <dsp:cNvSpPr/>
      </dsp:nvSpPr>
      <dsp:spPr>
        <a:xfrm>
          <a:off x="0" y="416"/>
          <a:ext cx="59780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4EE17-8F64-3F45-90A0-68FFD54354BF}">
      <dsp:nvSpPr>
        <dsp:cNvPr id="0" name=""/>
        <dsp:cNvSpPr/>
      </dsp:nvSpPr>
      <dsp:spPr>
        <a:xfrm>
          <a:off x="0" y="416"/>
          <a:ext cx="5978072" cy="682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 dirty="0">
              <a:solidFill>
                <a:srgbClr val="FFFF00"/>
              </a:solidFill>
            </a:rPr>
            <a:t>What’s the issue? </a:t>
          </a:r>
          <a:endParaRPr lang="en-US" sz="3300" kern="1200" dirty="0">
            <a:solidFill>
              <a:srgbClr val="FFFF00"/>
            </a:solidFill>
          </a:endParaRPr>
        </a:p>
      </dsp:txBody>
      <dsp:txXfrm>
        <a:off x="0" y="416"/>
        <a:ext cx="5978072" cy="682967"/>
      </dsp:txXfrm>
    </dsp:sp>
    <dsp:sp modelId="{134834B1-A224-B047-BDDD-45D1CD036F9B}">
      <dsp:nvSpPr>
        <dsp:cNvPr id="0" name=""/>
        <dsp:cNvSpPr/>
      </dsp:nvSpPr>
      <dsp:spPr>
        <a:xfrm>
          <a:off x="0" y="683384"/>
          <a:ext cx="59780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08FCC-57B7-4541-9592-FAE247F4925A}">
      <dsp:nvSpPr>
        <dsp:cNvPr id="0" name=""/>
        <dsp:cNvSpPr/>
      </dsp:nvSpPr>
      <dsp:spPr>
        <a:xfrm>
          <a:off x="0" y="683384"/>
          <a:ext cx="5978072" cy="682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 dirty="0">
              <a:solidFill>
                <a:srgbClr val="FFFF00"/>
              </a:solidFill>
            </a:rPr>
            <a:t>Let’s see the data…</a:t>
          </a:r>
          <a:endParaRPr lang="en-US" sz="3300" kern="1200" dirty="0">
            <a:solidFill>
              <a:srgbClr val="FFFF00"/>
            </a:solidFill>
          </a:endParaRPr>
        </a:p>
      </dsp:txBody>
      <dsp:txXfrm>
        <a:off x="0" y="683384"/>
        <a:ext cx="5978072" cy="682967"/>
      </dsp:txXfrm>
    </dsp:sp>
    <dsp:sp modelId="{FA6B6A29-9EE7-FC43-84A5-08C4361444EC}">
      <dsp:nvSpPr>
        <dsp:cNvPr id="0" name=""/>
        <dsp:cNvSpPr/>
      </dsp:nvSpPr>
      <dsp:spPr>
        <a:xfrm>
          <a:off x="0" y="1366352"/>
          <a:ext cx="59780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25C59-5570-B549-8F02-E5BA92026663}">
      <dsp:nvSpPr>
        <dsp:cNvPr id="0" name=""/>
        <dsp:cNvSpPr/>
      </dsp:nvSpPr>
      <dsp:spPr>
        <a:xfrm>
          <a:off x="0" y="1366352"/>
          <a:ext cx="5978072" cy="682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 dirty="0">
              <a:solidFill>
                <a:srgbClr val="FFFF00"/>
              </a:solidFill>
            </a:rPr>
            <a:t>What does the Bible say?</a:t>
          </a:r>
        </a:p>
      </dsp:txBody>
      <dsp:txXfrm>
        <a:off x="0" y="1366352"/>
        <a:ext cx="5978072" cy="682967"/>
      </dsp:txXfrm>
    </dsp:sp>
    <dsp:sp modelId="{7D41FF7A-D382-644A-AF74-8D4A15AFDB80}">
      <dsp:nvSpPr>
        <dsp:cNvPr id="0" name=""/>
        <dsp:cNvSpPr/>
      </dsp:nvSpPr>
      <dsp:spPr>
        <a:xfrm>
          <a:off x="0" y="2049319"/>
          <a:ext cx="59780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4344D-0357-C740-B08D-2C78D8BD2250}">
      <dsp:nvSpPr>
        <dsp:cNvPr id="0" name=""/>
        <dsp:cNvSpPr/>
      </dsp:nvSpPr>
      <dsp:spPr>
        <a:xfrm>
          <a:off x="0" y="2049319"/>
          <a:ext cx="5978072" cy="682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 dirty="0">
              <a:solidFill>
                <a:srgbClr val="FFFF00"/>
              </a:solidFill>
            </a:rPr>
            <a:t>The BIGGER issue</a:t>
          </a:r>
          <a:endParaRPr lang="en-US" sz="3300" kern="1200" dirty="0">
            <a:solidFill>
              <a:srgbClr val="FFFF00"/>
            </a:solidFill>
          </a:endParaRPr>
        </a:p>
      </dsp:txBody>
      <dsp:txXfrm>
        <a:off x="0" y="2049319"/>
        <a:ext cx="5978072" cy="682967"/>
      </dsp:txXfrm>
    </dsp:sp>
    <dsp:sp modelId="{386FA9D2-8772-E346-B7B5-7106FB84BD2B}">
      <dsp:nvSpPr>
        <dsp:cNvPr id="0" name=""/>
        <dsp:cNvSpPr/>
      </dsp:nvSpPr>
      <dsp:spPr>
        <a:xfrm>
          <a:off x="0" y="2732287"/>
          <a:ext cx="59780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9555E-2D8A-0D41-821E-283A0E89E379}">
      <dsp:nvSpPr>
        <dsp:cNvPr id="0" name=""/>
        <dsp:cNvSpPr/>
      </dsp:nvSpPr>
      <dsp:spPr>
        <a:xfrm>
          <a:off x="0" y="2732287"/>
          <a:ext cx="5978072" cy="682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 dirty="0">
              <a:solidFill>
                <a:srgbClr val="FFFF00"/>
              </a:solidFill>
            </a:rPr>
            <a:t>The good news</a:t>
          </a:r>
          <a:endParaRPr lang="en-US" sz="3300" kern="1200" dirty="0">
            <a:solidFill>
              <a:srgbClr val="FFFF00"/>
            </a:solidFill>
          </a:endParaRPr>
        </a:p>
      </dsp:txBody>
      <dsp:txXfrm>
        <a:off x="0" y="2732287"/>
        <a:ext cx="5978072" cy="682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7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6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18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5021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86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45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89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81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5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1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5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5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5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1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0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86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701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96446E-4463-4400-8AAB-DCCB2B82B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93" b="40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 useBgFill="1">
        <p:nvSpPr>
          <p:cNvPr id="21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28777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E296C-C2CB-0C47-ADE2-D7446BDB9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965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FF00"/>
                </a:solidFill>
              </a:rPr>
              <a:t>What about climate change?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F8975-EDA0-2048-9BF8-0675F0ADA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963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B49E7B"/>
                </a:solidFill>
              </a:rPr>
              <a:t>Dovecot Evangelical Church</a:t>
            </a:r>
          </a:p>
          <a:p>
            <a:pPr algn="l"/>
            <a:r>
              <a:rPr lang="en-US" dirty="0">
                <a:solidFill>
                  <a:srgbClr val="B49E7B"/>
                </a:solidFill>
              </a:rPr>
              <a:t>‘Food for Thought’</a:t>
            </a:r>
          </a:p>
        </p:txBody>
      </p:sp>
    </p:spTree>
    <p:extLst>
      <p:ext uri="{BB962C8B-B14F-4D97-AF65-F5344CB8AC3E}">
        <p14:creationId xmlns:p14="http://schemas.microsoft.com/office/powerpoint/2010/main" val="311022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C8096-121C-9244-A6BD-21D40E0E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13" y="254587"/>
            <a:ext cx="5056507" cy="2133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FF00"/>
                </a:solidFill>
              </a:rPr>
              <a:t>Things to bear in mind…</a:t>
            </a:r>
          </a:p>
        </p:txBody>
      </p:sp>
      <p:pic>
        <p:nvPicPr>
          <p:cNvPr id="4" name="Content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18C1E5BC-FD95-0C49-9B2D-CB7651F22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96" y="3755936"/>
            <a:ext cx="5890221" cy="2502359"/>
          </a:xfrm>
          <a:prstGeom prst="rect">
            <a:avLst/>
          </a:prstGeom>
        </p:spPr>
      </p:pic>
      <p:pic>
        <p:nvPicPr>
          <p:cNvPr id="6" name="Picture 5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20B3D240-7D38-4141-A16E-E4F71F768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881" y="254587"/>
            <a:ext cx="5187111" cy="2945813"/>
          </a:xfrm>
          <a:prstGeom prst="rect">
            <a:avLst/>
          </a:prstGeom>
        </p:spPr>
      </p:pic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65DA58E6-4E76-4DD5-B1F7-D63B43DC4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872" y="3755935"/>
            <a:ext cx="5568031" cy="2502359"/>
          </a:xfrm>
        </p:spPr>
        <p:txBody>
          <a:bodyPr anchor="ctr">
            <a:normAutofit lnSpcReduction="10000"/>
          </a:bodyPr>
          <a:lstStyle/>
          <a:p>
            <a:pPr algn="r"/>
            <a:r>
              <a:rPr lang="en-US" sz="2800" dirty="0"/>
              <a:t>The </a:t>
            </a:r>
            <a:r>
              <a:rPr lang="en-US" sz="2800" b="1" dirty="0"/>
              <a:t>‘medieval warm period’ </a:t>
            </a:r>
            <a:r>
              <a:rPr lang="en-US" sz="2800" dirty="0"/>
              <a:t>was followed by a </a:t>
            </a:r>
            <a:r>
              <a:rPr lang="en-US" sz="2800" b="1" dirty="0"/>
              <a:t>‘little ice age’ </a:t>
            </a:r>
          </a:p>
          <a:p>
            <a:pPr algn="r"/>
            <a:r>
              <a:rPr lang="en-US" sz="2800" dirty="0"/>
              <a:t>European temperatures have increased since 1680 to today by approximately 2℃</a:t>
            </a:r>
          </a:p>
        </p:txBody>
      </p:sp>
    </p:spTree>
    <p:extLst>
      <p:ext uri="{BB962C8B-B14F-4D97-AF65-F5344CB8AC3E}">
        <p14:creationId xmlns:p14="http://schemas.microsoft.com/office/powerpoint/2010/main" val="1186809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98FD4FC-479A-4C2B-84A5-CF81E055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C8096-121C-9244-A6BD-21D40E0E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05" y="845387"/>
            <a:ext cx="3470310" cy="1066689"/>
          </a:xfrm>
        </p:spPr>
        <p:txBody>
          <a:bodyPr anchor="b">
            <a:normAutofit/>
          </a:bodyPr>
          <a:lstStyle/>
          <a:p>
            <a:pPr algn="l"/>
            <a:r>
              <a:rPr lang="en-US" sz="2400" b="1" dirty="0">
                <a:solidFill>
                  <a:srgbClr val="FFFF00"/>
                </a:solidFill>
              </a:rPr>
              <a:t>Things to bear in mind…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65DA58E6-4E76-4DD5-B1F7-D63B43DC4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615" y="2147862"/>
            <a:ext cx="3798277" cy="3643338"/>
          </a:xfrm>
        </p:spPr>
        <p:txBody>
          <a:bodyPr anchor="t">
            <a:noAutofit/>
          </a:bodyPr>
          <a:lstStyle/>
          <a:p>
            <a:r>
              <a:rPr lang="en-US" sz="2200" dirty="0"/>
              <a:t>During the ‘medieval warm period’ temperatures in Greenland exceeded 1961-1990 levels (Mann et al 2009)</a:t>
            </a:r>
          </a:p>
          <a:p>
            <a:r>
              <a:rPr lang="en-US" sz="2200" b="1" dirty="0"/>
              <a:t>Opposite: </a:t>
            </a:r>
            <a:r>
              <a:rPr lang="en-US" sz="2200" dirty="0"/>
              <a:t>River Thames 1683-84 during the ‘little ice age’ (Thomas Wyke)</a:t>
            </a:r>
          </a:p>
        </p:txBody>
      </p:sp>
      <p:pic>
        <p:nvPicPr>
          <p:cNvPr id="5" name="Picture 4" descr="A group of people walking in the snow&#10;&#10;Description automatically generated">
            <a:extLst>
              <a:ext uri="{FF2B5EF4-FFF2-40B4-BE49-F238E27FC236}">
                <a16:creationId xmlns:a16="http://schemas.microsoft.com/office/drawing/2014/main" id="{60020A32-D587-214C-BA1E-90388A7CA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29" y="609600"/>
            <a:ext cx="5376054" cy="561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1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C8096-121C-9244-A6BD-21D40E0E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71" y="277245"/>
            <a:ext cx="4377981" cy="26600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b="1" dirty="0">
                <a:solidFill>
                  <a:srgbClr val="FFFF00"/>
                </a:solidFill>
              </a:rPr>
              <a:t>Things to bear in mind…</a:t>
            </a:r>
            <a:br>
              <a:rPr lang="en-US" sz="4200" b="1" dirty="0">
                <a:solidFill>
                  <a:srgbClr val="FFFF00"/>
                </a:solidFill>
              </a:rPr>
            </a:br>
            <a:br>
              <a:rPr lang="en-US" sz="4200" b="1" dirty="0">
                <a:solidFill>
                  <a:srgbClr val="FFFF00"/>
                </a:solidFill>
              </a:rPr>
            </a:b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65DA58E6-4E76-4DD5-B1F7-D63B43DC4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00" y="1936314"/>
            <a:ext cx="4964940" cy="4644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342900"/>
            <a:r>
              <a:rPr lang="en-GB" sz="2400" dirty="0">
                <a:effectLst/>
              </a:rPr>
              <a:t>Goethite, an iron oxide mineral, retains carbon dioxide present when it forms. Goethite strata buried early in the Flood show a world with </a:t>
            </a:r>
            <a:r>
              <a:rPr lang="en-GB" sz="2400" b="1" dirty="0">
                <a:solidFill>
                  <a:srgbClr val="FFFF00"/>
                </a:solidFill>
                <a:effectLst/>
              </a:rPr>
              <a:t>15x</a:t>
            </a:r>
            <a:r>
              <a:rPr lang="en-GB" sz="2400" dirty="0">
                <a:effectLst/>
              </a:rPr>
              <a:t> more CO</a:t>
            </a:r>
            <a:r>
              <a:rPr lang="en-GB" sz="2400" baseline="-25000" dirty="0">
                <a:effectLst/>
              </a:rPr>
              <a:t>2</a:t>
            </a:r>
            <a:r>
              <a:rPr lang="en-GB" sz="2400" dirty="0">
                <a:effectLst/>
              </a:rPr>
              <a:t> in the atmosphere than today. </a:t>
            </a:r>
          </a:p>
          <a:p>
            <a:pPr indent="-342900"/>
            <a:r>
              <a:rPr lang="en-GB" sz="2400" b="1" dirty="0">
                <a:solidFill>
                  <a:srgbClr val="FFFF00"/>
                </a:solidFill>
                <a:effectLst/>
              </a:rPr>
              <a:t>L</a:t>
            </a:r>
            <a:r>
              <a:rPr lang="en-US" sz="2400" b="1" dirty="0" err="1">
                <a:solidFill>
                  <a:srgbClr val="FFFF00"/>
                </a:solidFill>
              </a:rPr>
              <a:t>evels</a:t>
            </a:r>
            <a:r>
              <a:rPr lang="en-US" sz="2400" b="1" dirty="0">
                <a:solidFill>
                  <a:srgbClr val="FFFF00"/>
                </a:solidFill>
              </a:rPr>
              <a:t> of CO</a:t>
            </a:r>
            <a:r>
              <a:rPr lang="en-US" sz="2400" b="1" baseline="-25000" dirty="0">
                <a:solidFill>
                  <a:srgbClr val="FFFF00"/>
                </a:solidFill>
              </a:rPr>
              <a:t>2</a:t>
            </a:r>
            <a:r>
              <a:rPr lang="en-US" sz="2400" b="1" dirty="0">
                <a:solidFill>
                  <a:srgbClr val="FFFF00"/>
                </a:solidFill>
              </a:rPr>
              <a:t> were MUCH higher in the past…</a:t>
            </a:r>
          </a:p>
        </p:txBody>
      </p:sp>
      <p:pic>
        <p:nvPicPr>
          <p:cNvPr id="5" name="Picture 4" descr="A picture containing blue, animal, sitting, table&#10;&#10;Description automatically generated">
            <a:extLst>
              <a:ext uri="{FF2B5EF4-FFF2-40B4-BE49-F238E27FC236}">
                <a16:creationId xmlns:a16="http://schemas.microsoft.com/office/drawing/2014/main" id="{296BD90F-AB07-3843-B931-4BDFEF3A50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1"/>
          <a:stretch/>
        </p:blipFill>
        <p:spPr>
          <a:xfrm>
            <a:off x="4959021" y="10"/>
            <a:ext cx="7232980" cy="658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86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952E5-C465-B947-B6DB-A256BB45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74" y="1115568"/>
            <a:ext cx="3166481" cy="46268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FF00"/>
                </a:solidFill>
              </a:rPr>
              <a:t>Some conclusions (part I) 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54A73-F78D-0A48-A377-65F0BEF91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582" y="1115568"/>
            <a:ext cx="7204416" cy="4626864"/>
          </a:xfrm>
        </p:spPr>
        <p:txBody>
          <a:bodyPr anchor="ctr">
            <a:noAutofit/>
          </a:bodyPr>
          <a:lstStyle/>
          <a:p>
            <a:r>
              <a:rPr lang="en-US" sz="2400" dirty="0"/>
              <a:t>This is God’s world: he made it  has promised to sustain it</a:t>
            </a:r>
          </a:p>
          <a:p>
            <a:r>
              <a:rPr lang="en-US" sz="2400" dirty="0"/>
              <a:t>We are stewards of the planet: we ought to live as such</a:t>
            </a:r>
          </a:p>
          <a:p>
            <a:r>
              <a:rPr lang="en-US" sz="2400" dirty="0"/>
              <a:t>Temperatures in Europe have increased since 1680 </a:t>
            </a:r>
          </a:p>
          <a:p>
            <a:r>
              <a:rPr lang="en-US" sz="2400" dirty="0"/>
              <a:t>Large scale temperature variation has occurred in the past  (e.g. the ice-age)</a:t>
            </a:r>
          </a:p>
          <a:p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 levels were much higher in the past (e.g. before the Flood)</a:t>
            </a:r>
          </a:p>
          <a:p>
            <a:r>
              <a:rPr lang="en-US" sz="2400" dirty="0"/>
              <a:t>Scientists </a:t>
            </a:r>
            <a:r>
              <a:rPr lang="en-US" sz="2400" b="1" dirty="0"/>
              <a:t>don’t </a:t>
            </a:r>
            <a:r>
              <a:rPr lang="en-US" sz="2400" dirty="0"/>
              <a:t>all agree but </a:t>
            </a:r>
            <a:r>
              <a:rPr lang="en-US" sz="2400" b="1" dirty="0"/>
              <a:t>do </a:t>
            </a:r>
            <a:r>
              <a:rPr lang="en-US" sz="2400" dirty="0"/>
              <a:t>all make mistakes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We need a correct view of earth’s purpose, history and destiny: God’s word, the BIBLE</a:t>
            </a:r>
          </a:p>
        </p:txBody>
      </p:sp>
    </p:spTree>
    <p:extLst>
      <p:ext uri="{BB962C8B-B14F-4D97-AF65-F5344CB8AC3E}">
        <p14:creationId xmlns:p14="http://schemas.microsoft.com/office/powerpoint/2010/main" val="217781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C8096-121C-9244-A6BD-21D40E0E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5262"/>
            <a:ext cx="10353762" cy="101917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The BIGGER issue…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7A60C-7A7E-D94F-B465-A155E750F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83" y="1214438"/>
            <a:ext cx="11141636" cy="5162611"/>
          </a:xfrm>
        </p:spPr>
        <p:txBody>
          <a:bodyPr>
            <a:noAutofit/>
          </a:bodyPr>
          <a:lstStyle/>
          <a:p>
            <a:r>
              <a:rPr lang="en-US" sz="2800" dirty="0"/>
              <a:t>Atheism in UK: ‘at its highest ever level’ </a:t>
            </a:r>
          </a:p>
          <a:p>
            <a:r>
              <a:rPr lang="en-US" sz="2800" dirty="0"/>
              <a:t>STDs: ‘…447,694 new cases in 2018’</a:t>
            </a:r>
          </a:p>
          <a:p>
            <a:r>
              <a:rPr lang="en-US" sz="2800" dirty="0"/>
              <a:t>Rape and sexual abuse: ‘increased dramatically since 2012/13…’</a:t>
            </a:r>
          </a:p>
          <a:p>
            <a:r>
              <a:rPr lang="en-US" sz="2800" dirty="0"/>
              <a:t>Relationships education: all UK primary schools from 2020</a:t>
            </a:r>
          </a:p>
          <a:p>
            <a:r>
              <a:rPr lang="en-US" sz="2800" dirty="0"/>
              <a:t>Free speech threatened: Israel </a:t>
            </a:r>
            <a:r>
              <a:rPr lang="en-US" sz="2800" dirty="0" err="1"/>
              <a:t>Folau</a:t>
            </a:r>
            <a:r>
              <a:rPr lang="en-US" sz="2800" dirty="0"/>
              <a:t>, Franklin Graham, Richard Page</a:t>
            </a:r>
          </a:p>
          <a:p>
            <a:r>
              <a:rPr lang="en-US" sz="2800" dirty="0"/>
              <a:t>Holocaust memorial January 2020: yet anti-Semitism is back in UK</a:t>
            </a:r>
          </a:p>
          <a:p>
            <a:r>
              <a:rPr lang="en-US" sz="2800" dirty="0"/>
              <a:t>UK Abortions: ‘all time high’ 200,000+ in 2019</a:t>
            </a:r>
          </a:p>
          <a:p>
            <a:pPr marL="36900" indent="0" algn="ctr">
              <a:buNone/>
            </a:pPr>
            <a:r>
              <a:rPr lang="en-US" sz="3600" b="1" i="1" dirty="0">
                <a:solidFill>
                  <a:srgbClr val="FFFF00"/>
                </a:solidFill>
              </a:rPr>
              <a:t>There is a </a:t>
            </a:r>
            <a:r>
              <a:rPr lang="en-US" sz="3600" b="1" i="1" u="sng" dirty="0">
                <a:solidFill>
                  <a:srgbClr val="FFFF00"/>
                </a:solidFill>
              </a:rPr>
              <a:t>moral</a:t>
            </a:r>
            <a:r>
              <a:rPr lang="en-US" sz="3600" b="1" i="1" dirty="0">
                <a:solidFill>
                  <a:srgbClr val="FFFF00"/>
                </a:solidFill>
              </a:rPr>
              <a:t> climate change, and it IS serious </a:t>
            </a:r>
          </a:p>
        </p:txBody>
      </p:sp>
    </p:spTree>
    <p:extLst>
      <p:ext uri="{BB962C8B-B14F-4D97-AF65-F5344CB8AC3E}">
        <p14:creationId xmlns:p14="http://schemas.microsoft.com/office/powerpoint/2010/main" val="308796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C8096-121C-9244-A6BD-21D40E0E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5262"/>
            <a:ext cx="10353762" cy="101917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The BIGGER issue…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7A60C-7A7E-D94F-B465-A155E750F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52" y="1452872"/>
            <a:ext cx="11324677" cy="5209866"/>
          </a:xfrm>
        </p:spPr>
        <p:txBody>
          <a:bodyPr>
            <a:noAutofit/>
          </a:bodyPr>
          <a:lstStyle/>
          <a:p>
            <a:pPr marL="36900" indent="0" algn="ctr">
              <a:buNone/>
            </a:pPr>
            <a:r>
              <a:rPr lang="en-US" sz="3600" b="1" dirty="0">
                <a:solidFill>
                  <a:srgbClr val="FFFF00"/>
                </a:solidFill>
              </a:rPr>
              <a:t>‘The fool says in his heart: there is no God’</a:t>
            </a:r>
          </a:p>
          <a:p>
            <a:pPr marL="3690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Psalm 14:1</a:t>
            </a:r>
            <a:endParaRPr lang="en-US" sz="3600" b="1" dirty="0">
              <a:solidFill>
                <a:schemeClr val="tx1"/>
              </a:solidFill>
            </a:endParaRPr>
          </a:p>
          <a:p>
            <a:pPr marL="36900" indent="0" algn="ctr">
              <a:buNone/>
            </a:pPr>
            <a:r>
              <a:rPr lang="en-US" sz="3600" b="1" dirty="0">
                <a:solidFill>
                  <a:srgbClr val="FFFF00"/>
                </a:solidFill>
              </a:rPr>
              <a:t>‘Behold, they have rejected the word of the Lord, so what wisdom do they have ?</a:t>
            </a:r>
          </a:p>
          <a:p>
            <a:pPr marL="3690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Jeremiah 8:9</a:t>
            </a:r>
          </a:p>
          <a:p>
            <a:pPr marL="36900" indent="0" algn="ctr">
              <a:buNone/>
            </a:pPr>
            <a:r>
              <a:rPr lang="en-US" sz="3600" b="1" dirty="0">
                <a:solidFill>
                  <a:srgbClr val="FFFF00"/>
                </a:solidFill>
              </a:rPr>
              <a:t>It is appointed unto men once to die and after death the judgement’</a:t>
            </a:r>
          </a:p>
          <a:p>
            <a:pPr marL="3690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Hebrews 9:27</a:t>
            </a:r>
          </a:p>
        </p:txBody>
      </p:sp>
    </p:spTree>
    <p:extLst>
      <p:ext uri="{BB962C8B-B14F-4D97-AF65-F5344CB8AC3E}">
        <p14:creationId xmlns:p14="http://schemas.microsoft.com/office/powerpoint/2010/main" val="385438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CCEB25-E2E3-481F-A03A-19767D3E7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C8096-121C-9244-A6BD-21D40E0E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60" y="381000"/>
            <a:ext cx="3078749" cy="970450"/>
          </a:xfrm>
        </p:spPr>
        <p:txBody>
          <a:bodyPr anchor="b">
            <a:noAutofit/>
          </a:bodyPr>
          <a:lstStyle/>
          <a:p>
            <a:pPr algn="l"/>
            <a:r>
              <a:rPr lang="en-US" sz="3200" b="1" dirty="0"/>
              <a:t>The Good News…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7A60C-7A7E-D94F-B465-A155E750F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01" y="1589945"/>
            <a:ext cx="3241133" cy="4169587"/>
          </a:xfrm>
        </p:spPr>
        <p:txBody>
          <a:bodyPr anchor="t">
            <a:normAutofit fontScale="92500" lnSpcReduction="10000"/>
          </a:bodyPr>
          <a:lstStyle/>
          <a:p>
            <a:pPr marL="36900" indent="0">
              <a:buNone/>
            </a:pPr>
            <a:r>
              <a:rPr lang="en-GB" sz="3000" dirty="0">
                <a:solidFill>
                  <a:srgbClr val="FFFF00"/>
                </a:solidFill>
                <a:effectLst/>
              </a:rPr>
              <a:t>‘For God so loved the world that He gave His only begotten Son, that whoever believes in Him should not perish but have everlasting life’ </a:t>
            </a:r>
          </a:p>
          <a:p>
            <a:pPr marL="36900" indent="0" algn="r">
              <a:buNone/>
            </a:pPr>
            <a:r>
              <a:rPr lang="en-US" sz="2600" dirty="0"/>
              <a:t>John 3:16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Picture 4" descr="A picture containing food, table, sitting, plate&#10;&#10;Description automatically generated">
            <a:extLst>
              <a:ext uri="{FF2B5EF4-FFF2-40B4-BE49-F238E27FC236}">
                <a16:creationId xmlns:a16="http://schemas.microsoft.com/office/drawing/2014/main" id="{5E2137EC-6D99-FC46-A994-56E09B11D0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97" r="10153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3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AFB80-51AC-4040-854F-EF311D0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>
            <a:normAutofit/>
          </a:bodyPr>
          <a:lstStyle/>
          <a:p>
            <a:r>
              <a:rPr lang="en-US" b="1"/>
              <a:t>What about climate change?</a:t>
            </a:r>
          </a:p>
        </p:txBody>
      </p:sp>
      <p:pic>
        <p:nvPicPr>
          <p:cNvPr id="4" name="Picture 3" descr="A picture containing food, table, sitting, plate&#10;&#10;Description automatically generated">
            <a:extLst>
              <a:ext uri="{FF2B5EF4-FFF2-40B4-BE49-F238E27FC236}">
                <a16:creationId xmlns:a16="http://schemas.microsoft.com/office/drawing/2014/main" id="{21235D7A-51F2-C54D-A4E2-D5EDB22C70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40" r="22696" b="-1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45F260-F576-4B76-B5B8-CF553C74F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500612"/>
              </p:ext>
            </p:extLst>
          </p:nvPr>
        </p:nvGraphicFramePr>
        <p:xfrm>
          <a:off x="913795" y="2279176"/>
          <a:ext cx="5978072" cy="341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2277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8CCEB25-E2E3-481F-A03A-19767D3E7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C8096-121C-9244-A6BD-21D40E0E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475" y="628467"/>
            <a:ext cx="3078749" cy="97045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3200" b="1" dirty="0">
                <a:solidFill>
                  <a:srgbClr val="FFFF00"/>
                </a:solidFill>
              </a:rPr>
              <a:t>Whatever the issue…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9137CF8-60F7-4077-AF95-453258A42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266" y="2330325"/>
            <a:ext cx="3078749" cy="4058751"/>
          </a:xfrm>
        </p:spPr>
        <p:txBody>
          <a:bodyPr anchor="t">
            <a:normAutofit/>
          </a:bodyPr>
          <a:lstStyle/>
          <a:p>
            <a:pPr algn="r"/>
            <a:r>
              <a:rPr lang="en-US" sz="3000" dirty="0"/>
              <a:t>‘A wise man will hear and increase learning….’</a:t>
            </a:r>
          </a:p>
          <a:p>
            <a:pPr lvl="1" algn="r"/>
            <a:r>
              <a:rPr lang="en-US" sz="2800" dirty="0"/>
              <a:t>Proverbs 1:5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0AD905C-E2CD-FC49-A143-A1BEC87061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13" r="18962"/>
          <a:stretch/>
        </p:blipFill>
        <p:spPr>
          <a:xfrm>
            <a:off x="0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8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C8096-121C-9244-A6BD-21D40E0E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52" y="122711"/>
            <a:ext cx="5978072" cy="14811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What’s the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7A60C-7A7E-D94F-B465-A155E750F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14" y="1952203"/>
            <a:ext cx="6329548" cy="3415672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dirty="0">
                <a:effectLst/>
              </a:rPr>
              <a:t>Global warming: ‘ a gradual increase in the overall temperature of the earth's atmosphere generally attributed to the greenhouse effect caused by increased levels of carbon dioxide, …and other [pollutants] gases’</a:t>
            </a:r>
            <a:endParaRPr lang="en-GB" sz="2800" dirty="0">
              <a:effectLst/>
            </a:endParaRPr>
          </a:p>
          <a:p>
            <a:pPr>
              <a:lnSpc>
                <a:spcPct val="100000"/>
              </a:lnSpc>
            </a:pPr>
            <a:r>
              <a:rPr lang="en-GB" sz="2800" b="1" dirty="0">
                <a:effectLst/>
              </a:rPr>
              <a:t>OR</a:t>
            </a:r>
            <a:endParaRPr lang="en-GB" sz="2800" dirty="0">
              <a:effectLst/>
            </a:endParaRPr>
          </a:p>
          <a:p>
            <a:pPr>
              <a:lnSpc>
                <a:spcPct val="100000"/>
              </a:lnSpc>
            </a:pPr>
            <a:r>
              <a:rPr lang="en-GB" sz="2800" b="1" dirty="0">
                <a:effectLst/>
              </a:rPr>
              <a:t>‘ the world is getting warmer and its our fault’</a:t>
            </a:r>
            <a:endParaRPr lang="en-US" sz="2800" b="1" dirty="0"/>
          </a:p>
        </p:txBody>
      </p:sp>
      <p:pic>
        <p:nvPicPr>
          <p:cNvPr id="5" name="Picture 4" descr="A view of a city&#10;&#10;Description automatically generated">
            <a:extLst>
              <a:ext uri="{FF2B5EF4-FFF2-40B4-BE49-F238E27FC236}">
                <a16:creationId xmlns:a16="http://schemas.microsoft.com/office/drawing/2014/main" id="{F66FBCEA-D119-4381-BB01-F8BD26F5A4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28" r="31376"/>
          <a:stretch/>
        </p:blipFill>
        <p:spPr>
          <a:xfrm>
            <a:off x="7184571" y="10"/>
            <a:ext cx="5007429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0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C8096-121C-9244-A6BD-21D40E0E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43465"/>
            <a:ext cx="3382638" cy="137060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3000" b="1" dirty="0">
                <a:solidFill>
                  <a:srgbClr val="FFFF00"/>
                </a:solidFill>
              </a:rPr>
              <a:t>What’s the issue?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9137CF8-60F7-4077-AF95-453258A42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2247153"/>
            <a:ext cx="3358084" cy="3544046"/>
          </a:xfrm>
        </p:spPr>
        <p:txBody>
          <a:bodyPr>
            <a:normAutofit/>
          </a:bodyPr>
          <a:lstStyle/>
          <a:p>
            <a:r>
              <a:rPr lang="en-US" sz="2800" dirty="0"/>
              <a:t>The ‘greenhouse effect…’</a:t>
            </a:r>
          </a:p>
        </p:txBody>
      </p:sp>
      <p:pic>
        <p:nvPicPr>
          <p:cNvPr id="5" name="Content Placeholder 4" descr="A picture containing plate, indoor, small, food&#10;&#10;Description automatically generated">
            <a:extLst>
              <a:ext uri="{FF2B5EF4-FFF2-40B4-BE49-F238E27FC236}">
                <a16:creationId xmlns:a16="http://schemas.microsoft.com/office/drawing/2014/main" id="{DE2BA1FD-D9BD-8D4E-B4E4-F27F24D5B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8" r="14132"/>
          <a:stretch/>
        </p:blipFill>
        <p:spPr>
          <a:xfrm>
            <a:off x="5319842" y="643465"/>
            <a:ext cx="6279322" cy="57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5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98FD4FC-479A-4C2B-84A5-CF81E055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C8096-121C-9244-A6BD-21D40E0E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05" y="845387"/>
            <a:ext cx="3470310" cy="10666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</a:rPr>
              <a:t>Let’s see the data…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1331566F-E511-4F76-8E36-6E28FF96B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905" y="2147862"/>
            <a:ext cx="3405573" cy="3499563"/>
          </a:xfrm>
        </p:spPr>
        <p:txBody>
          <a:bodyPr anchor="t">
            <a:noAutofit/>
          </a:bodyPr>
          <a:lstStyle/>
          <a:p>
            <a:r>
              <a:rPr lang="en-US" sz="2400" dirty="0"/>
              <a:t>Global temperatures have risen (0.74℃ in 100 years), but there are issues with accurate temperature measurement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64D6ABC7-C387-584A-9586-3C42D1453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654" y="290302"/>
            <a:ext cx="6923395" cy="647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2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98FD4FC-479A-4C2B-84A5-CF81E055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C8096-121C-9244-A6BD-21D40E0E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05" y="845387"/>
            <a:ext cx="3470310" cy="10666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</a:rPr>
              <a:t>Let’s see the data…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1331566F-E511-4F76-8E36-6E28FF96B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442" y="2147863"/>
            <a:ext cx="3813449" cy="3624286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dirty="0"/>
              <a:t>Global temperatures have risen (0.74℃ in 100 years). Carbon dioxide (CO</a:t>
            </a:r>
            <a:r>
              <a:rPr lang="en-US" sz="2400" baseline="-25000" dirty="0"/>
              <a:t>2</a:t>
            </a:r>
            <a:r>
              <a:rPr lang="en-US" sz="2400" dirty="0"/>
              <a:t>) levels are also rising (0.03 % to 0.04 % in 150 years)</a:t>
            </a:r>
          </a:p>
          <a:p>
            <a:r>
              <a:rPr lang="en-US" sz="2400" dirty="0"/>
              <a:t>BUT the two are </a:t>
            </a:r>
            <a:r>
              <a:rPr lang="en-US" sz="2400" b="1" u="sng" dirty="0">
                <a:solidFill>
                  <a:srgbClr val="FFFF00"/>
                </a:solidFill>
              </a:rPr>
              <a:t>NOT always correlated </a:t>
            </a:r>
            <a:r>
              <a:rPr lang="en-US" sz="2400" dirty="0">
                <a:solidFill>
                  <a:srgbClr val="FFFF00"/>
                </a:solidFill>
              </a:rPr>
              <a:t>  (i.e. sometimes the CO</a:t>
            </a:r>
            <a:r>
              <a:rPr lang="en-US" sz="2400" baseline="-25000" dirty="0">
                <a:solidFill>
                  <a:srgbClr val="FFFF00"/>
                </a:solidFill>
              </a:rPr>
              <a:t>2</a:t>
            </a:r>
            <a:r>
              <a:rPr lang="en-US" sz="2400" dirty="0">
                <a:solidFill>
                  <a:srgbClr val="FFFF00"/>
                </a:solidFill>
              </a:rPr>
              <a:t> increase occurs after the temperature increase…)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FBA0AA-FE14-8B40-AB82-80E285502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917" y="761772"/>
            <a:ext cx="7235201" cy="501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9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AFB80-51AC-4040-854F-EF311D0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85762"/>
            <a:ext cx="10353762" cy="5905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What does the Bible 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58827-234C-8348-9697-57D47165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81" y="1357313"/>
            <a:ext cx="10815637" cy="5114925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en-GB" sz="3000" b="1" baseline="30000" dirty="0">
                <a:effectLst/>
              </a:rPr>
              <a:t>15 </a:t>
            </a:r>
            <a:r>
              <a:rPr lang="en-GB" sz="3000" b="1" dirty="0">
                <a:effectLst/>
              </a:rPr>
              <a:t>Then God spoke to Noah, saying, </a:t>
            </a:r>
            <a:r>
              <a:rPr lang="en-GB" sz="3000" b="1" baseline="30000" dirty="0">
                <a:effectLst/>
              </a:rPr>
              <a:t>16 </a:t>
            </a:r>
            <a:r>
              <a:rPr lang="en-GB" sz="3000" b="1" dirty="0">
                <a:effectLst/>
              </a:rPr>
              <a:t>“Go out of the ark, you and your wife, and your sons and your sons’ wives with you. </a:t>
            </a:r>
            <a:r>
              <a:rPr lang="en-GB" sz="3000" b="1" baseline="30000" dirty="0">
                <a:effectLst/>
              </a:rPr>
              <a:t>17 </a:t>
            </a:r>
            <a:r>
              <a:rPr lang="en-GB" sz="3000" b="1" dirty="0">
                <a:effectLst/>
              </a:rPr>
              <a:t>Bring out with you every living thing of all flesh that </a:t>
            </a:r>
            <a:r>
              <a:rPr lang="en-GB" sz="3000" b="1" i="1" dirty="0">
                <a:effectLst/>
              </a:rPr>
              <a:t>is</a:t>
            </a:r>
            <a:r>
              <a:rPr lang="en-GB" sz="3000" b="1" dirty="0">
                <a:effectLst/>
              </a:rPr>
              <a:t> with you: birds and cattle and every creeping thing that creeps on the earth, so that they may abound on the earth, and be fruitful and multiply on the earth.” </a:t>
            </a:r>
            <a:r>
              <a:rPr lang="en-GB" sz="3000" b="1" baseline="30000" dirty="0">
                <a:effectLst/>
              </a:rPr>
              <a:t>18 </a:t>
            </a:r>
            <a:r>
              <a:rPr lang="en-GB" sz="3000" b="1" dirty="0">
                <a:effectLst/>
              </a:rPr>
              <a:t>So Noah went out, and his sons and his wife and his sons’ wives with him. </a:t>
            </a:r>
            <a:r>
              <a:rPr lang="en-GB" sz="3000" b="1" baseline="30000" dirty="0">
                <a:effectLst/>
              </a:rPr>
              <a:t>19 </a:t>
            </a:r>
            <a:r>
              <a:rPr lang="en-GB" sz="3000" b="1" dirty="0">
                <a:effectLst/>
              </a:rPr>
              <a:t>Every animal, every creeping thing, every bird, </a:t>
            </a:r>
            <a:r>
              <a:rPr lang="en-GB" sz="3000" b="1" i="1" dirty="0">
                <a:effectLst/>
              </a:rPr>
              <a:t>and</a:t>
            </a:r>
            <a:r>
              <a:rPr lang="en-GB" sz="3000" b="1" dirty="0">
                <a:effectLst/>
              </a:rPr>
              <a:t> whatever creeps on the earth, according to their families, went out of the ark.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3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AFB80-51AC-4040-854F-EF311D0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95288"/>
            <a:ext cx="10353762" cy="5905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What does the Bible 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58827-234C-8348-9697-57D47165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343025"/>
            <a:ext cx="10858500" cy="5514975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en-GB" sz="3000" b="1" baseline="30000" dirty="0">
                <a:effectLst/>
              </a:rPr>
              <a:t>20 </a:t>
            </a:r>
            <a:r>
              <a:rPr lang="en-GB" sz="3000" b="1" dirty="0">
                <a:effectLst/>
              </a:rPr>
              <a:t>Then Noah built an altar to the Lord, and took of every clean animal and of every clean bird, and offered burnt offerings on the altar. </a:t>
            </a:r>
            <a:r>
              <a:rPr lang="en-GB" sz="3000" b="1" baseline="30000" dirty="0">
                <a:effectLst/>
              </a:rPr>
              <a:t>21 </a:t>
            </a:r>
            <a:r>
              <a:rPr lang="en-GB" sz="3000" b="1" dirty="0">
                <a:effectLst/>
              </a:rPr>
              <a:t>And the Lord smelled a soothing aroma. Then the Lord said in His heart, “I will never again curse the ground for man’s sake, although the imagination</a:t>
            </a:r>
            <a:r>
              <a:rPr lang="en-GB" sz="3000" b="1" baseline="30000" dirty="0">
                <a:effectLst/>
              </a:rPr>
              <a:t> </a:t>
            </a:r>
            <a:r>
              <a:rPr lang="en-GB" sz="3000" b="1" dirty="0">
                <a:effectLst/>
              </a:rPr>
              <a:t>of man’s heart </a:t>
            </a:r>
            <a:r>
              <a:rPr lang="en-GB" sz="3000" b="1" i="1" dirty="0">
                <a:effectLst/>
              </a:rPr>
              <a:t>is</a:t>
            </a:r>
            <a:r>
              <a:rPr lang="en-GB" sz="3000" b="1" dirty="0">
                <a:effectLst/>
              </a:rPr>
              <a:t> evil from his youth; nor will I again destroy every living thing as I have done.</a:t>
            </a:r>
          </a:p>
          <a:p>
            <a:pPr marL="36900" indent="0" algn="just">
              <a:buNone/>
            </a:pPr>
            <a:r>
              <a:rPr lang="en-GB" sz="3000" b="1" baseline="30000" dirty="0">
                <a:solidFill>
                  <a:srgbClr val="FFFF00"/>
                </a:solidFill>
                <a:effectLst/>
              </a:rPr>
              <a:t>22 </a:t>
            </a:r>
            <a:r>
              <a:rPr lang="en-GB" sz="3000" b="1" dirty="0">
                <a:solidFill>
                  <a:srgbClr val="FFFF00"/>
                </a:solidFill>
                <a:effectLst/>
              </a:rPr>
              <a:t>“While the earth remains, seedtime and harvest, cold and heat, winter and summer, and day and night shall not cease.”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68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_2SEEDS">
      <a:dk1>
        <a:srgbClr val="000000"/>
      </a:dk1>
      <a:lt1>
        <a:srgbClr val="FFFFFF"/>
      </a:lt1>
      <a:dk2>
        <a:srgbClr val="242941"/>
      </a:dk2>
      <a:lt2>
        <a:srgbClr val="E2E4E8"/>
      </a:lt2>
      <a:accent1>
        <a:srgbClr val="C2988D"/>
      </a:accent1>
      <a:accent2>
        <a:srgbClr val="B49E7B"/>
      </a:accent2>
      <a:accent3>
        <a:srgbClr val="A2A37C"/>
      </a:accent3>
      <a:accent4>
        <a:srgbClr val="77ABAF"/>
      </a:accent4>
      <a:accent5>
        <a:srgbClr val="88A4BF"/>
      </a:accent5>
      <a:accent6>
        <a:srgbClr val="7F85BA"/>
      </a:accent6>
      <a:hlink>
        <a:srgbClr val="6983AE"/>
      </a:hlink>
      <a:folHlink>
        <a:srgbClr val="7F7F7F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859</Words>
  <Application>Microsoft Macintosh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Bookman Old Style</vt:lpstr>
      <vt:lpstr>Franklin Gothic Book</vt:lpstr>
      <vt:lpstr>Wingdings 2</vt:lpstr>
      <vt:lpstr>SlateVTI</vt:lpstr>
      <vt:lpstr>What about climate change?</vt:lpstr>
      <vt:lpstr>What about climate change?</vt:lpstr>
      <vt:lpstr>Whatever the issue…</vt:lpstr>
      <vt:lpstr>What’s the issue?</vt:lpstr>
      <vt:lpstr>What’s the issue?</vt:lpstr>
      <vt:lpstr>Let’s see the data…</vt:lpstr>
      <vt:lpstr>Let’s see the data…</vt:lpstr>
      <vt:lpstr>What does the Bible say?</vt:lpstr>
      <vt:lpstr>What does the Bible say?</vt:lpstr>
      <vt:lpstr>Things to bear in mind…</vt:lpstr>
      <vt:lpstr>Things to bear in mind…</vt:lpstr>
      <vt:lpstr>Things to bear in mind…  </vt:lpstr>
      <vt:lpstr>Some conclusions (part I) …</vt:lpstr>
      <vt:lpstr>The BIGGER issue…</vt:lpstr>
      <vt:lpstr>The BIGGER issue…</vt:lpstr>
      <vt:lpstr>The Good News…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about climate change?</dc:title>
  <dc:creator>Steve Taylor</dc:creator>
  <cp:lastModifiedBy>Steve Taylor</cp:lastModifiedBy>
  <cp:revision>3</cp:revision>
  <dcterms:created xsi:type="dcterms:W3CDTF">2020-02-21T12:19:57Z</dcterms:created>
  <dcterms:modified xsi:type="dcterms:W3CDTF">2020-02-25T11:53:35Z</dcterms:modified>
</cp:coreProperties>
</file>